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65" r:id="rId3"/>
    <p:sldId id="266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035" autoAdjust="0"/>
  </p:normalViewPr>
  <p:slideViewPr>
    <p:cSldViewPr>
      <p:cViewPr>
        <p:scale>
          <a:sx n="100" d="100"/>
          <a:sy n="100" d="100"/>
        </p:scale>
        <p:origin x="-229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6/17/14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6/17/14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30" Type="http://schemas.openxmlformats.org/officeDocument/2006/relationships/tags" Target="../tags/tag31.xml"/><Relationship Id="rId31" Type="http://schemas.openxmlformats.org/officeDocument/2006/relationships/slideLayout" Target="../slideLayouts/slideLayout6.xml"/><Relationship Id="rId32" Type="http://schemas.openxmlformats.org/officeDocument/2006/relationships/image" Target="../media/image1.png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ppt.com/officetimeli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officetimeline" TargetMode="External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hyperlink" Target="http://www.officetimeline.com/fwlink.aspx?linkid=103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ppt.com/officetime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71" name="intervalshape"/>
          <p:cNvCxnSpPr/>
          <p:nvPr/>
        </p:nvCxnSpPr>
        <p:spPr>
          <a:xfrm>
            <a:off x="1508125" y="6048780"/>
            <a:ext cx="4291058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0" name="intervalshape"/>
          <p:cNvSpPr/>
          <p:nvPr>
            <p:custDataLst>
              <p:tags r:id="rId2"/>
            </p:custDataLst>
          </p:nvPr>
        </p:nvSpPr>
        <p:spPr>
          <a:xfrm>
            <a:off x="5799183" y="5913314"/>
            <a:ext cx="1489166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65" name="intervalshape"/>
          <p:cNvCxnSpPr/>
          <p:nvPr/>
        </p:nvCxnSpPr>
        <p:spPr>
          <a:xfrm>
            <a:off x="1012825" y="5584079"/>
            <a:ext cx="3738426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4" name="intervalshape"/>
          <p:cNvSpPr/>
          <p:nvPr>
            <p:custDataLst>
              <p:tags r:id="rId3"/>
            </p:custDataLst>
          </p:nvPr>
        </p:nvSpPr>
        <p:spPr>
          <a:xfrm>
            <a:off x="4751251" y="5448612"/>
            <a:ext cx="1047932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9" name="intervalshape"/>
          <p:cNvCxnSpPr/>
          <p:nvPr/>
        </p:nvCxnSpPr>
        <p:spPr>
          <a:xfrm>
            <a:off x="747713" y="5119377"/>
            <a:ext cx="317622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8" name="intervalshape"/>
          <p:cNvSpPr/>
          <p:nvPr>
            <p:custDataLst>
              <p:tags r:id="rId4"/>
            </p:custDataLst>
          </p:nvPr>
        </p:nvSpPr>
        <p:spPr>
          <a:xfrm>
            <a:off x="3923937" y="4983911"/>
            <a:ext cx="827314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3" name="intervalshape"/>
          <p:cNvCxnSpPr/>
          <p:nvPr/>
        </p:nvCxnSpPr>
        <p:spPr>
          <a:xfrm>
            <a:off x="1390650" y="4654677"/>
            <a:ext cx="2009322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2" name="intervalshape"/>
          <p:cNvSpPr/>
          <p:nvPr>
            <p:custDataLst>
              <p:tags r:id="rId5"/>
            </p:custDataLst>
          </p:nvPr>
        </p:nvSpPr>
        <p:spPr>
          <a:xfrm>
            <a:off x="3399972" y="4519211"/>
            <a:ext cx="1130662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47" name="intervalshape"/>
          <p:cNvCxnSpPr/>
          <p:nvPr/>
        </p:nvCxnSpPr>
        <p:spPr>
          <a:xfrm>
            <a:off x="957263" y="4189976"/>
            <a:ext cx="180843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6" name="intervalshape"/>
          <p:cNvSpPr/>
          <p:nvPr>
            <p:custDataLst>
              <p:tags r:id="rId6"/>
            </p:custDataLst>
          </p:nvPr>
        </p:nvSpPr>
        <p:spPr>
          <a:xfrm>
            <a:off x="2765697" y="4054509"/>
            <a:ext cx="772160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41" name="intervalshape"/>
          <p:cNvCxnSpPr/>
          <p:nvPr/>
        </p:nvCxnSpPr>
        <p:spPr>
          <a:xfrm>
            <a:off x="958850" y="3745428"/>
            <a:ext cx="234950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0" name="intervalshape"/>
          <p:cNvSpPr/>
          <p:nvPr>
            <p:custDataLst>
              <p:tags r:id="rId7"/>
            </p:custDataLst>
          </p:nvPr>
        </p:nvSpPr>
        <p:spPr>
          <a:xfrm>
            <a:off x="1193801" y="3609962"/>
            <a:ext cx="1571897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8841"/>
            <a:ext cx="8183880" cy="70083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64C1E"/>
                </a:solidFill>
              </a:rPr>
              <a:t>Marketing Plan</a:t>
            </a:r>
            <a:endParaRPr lang="en-US" b="1" dirty="0">
              <a:solidFill>
                <a:srgbClr val="F64C1E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751236" y="722646"/>
            <a:ext cx="1502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4D5B6B">
                    <a:lumMod val="75000"/>
                    <a:lumOff val="25000"/>
                  </a:srgbClr>
                </a:solidFill>
              </a:rPr>
              <a:t>Target Market</a:t>
            </a:r>
            <a:endParaRPr lang="en-US" sz="1200" b="1" dirty="0">
              <a:solidFill>
                <a:srgbClr val="4D5B6B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88" name="Picture 13" descr="C:\Users\emalik\AppData\Local\Microsoft\Windows\Temporary Internet Files\Content.IE5\JV5W57RC\MCj04380640000[1].pn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951944" y="1047750"/>
            <a:ext cx="668056" cy="668218"/>
          </a:xfrm>
          <a:prstGeom prst="rect">
            <a:avLst/>
          </a:prstGeom>
          <a:noFill/>
        </p:spPr>
      </p:pic>
      <p:sp>
        <p:nvSpPr>
          <p:cNvPr id="89" name="TextBox 88"/>
          <p:cNvSpPr txBox="1"/>
          <p:nvPr/>
        </p:nvSpPr>
        <p:spPr>
          <a:xfrm>
            <a:off x="7589437" y="111453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4D5B6B">
                    <a:lumMod val="75000"/>
                    <a:lumOff val="25000"/>
                  </a:srgbClr>
                </a:solidFill>
              </a:rPr>
              <a:t>North America</a:t>
            </a:r>
            <a:endParaRPr lang="en-US" sz="1200" dirty="0">
              <a:solidFill>
                <a:srgbClr val="4D5B6B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518" name="pgshape"/>
          <p:cNvSpPr/>
          <p:nvPr>
            <p:custDataLst>
              <p:tags r:id="rId8"/>
            </p:custDataLst>
          </p:nvPr>
        </p:nvSpPr>
        <p:spPr>
          <a:xfrm>
            <a:off x="1193800" y="2392692"/>
            <a:ext cx="6756400" cy="677333"/>
          </a:xfrm>
          <a:prstGeom prst="rect">
            <a:avLst/>
          </a:prstGeom>
          <a:gradFill flip="none" rotWithShape="1">
            <a:gsLst>
              <a:gs pos="0">
                <a:srgbClr val="B23301"/>
              </a:gs>
              <a:gs pos="50000">
                <a:srgbClr val="F24602"/>
              </a:gs>
              <a:gs pos="100000">
                <a:srgbClr val="B23601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9" name="pgshape"/>
          <p:cNvSpPr txBox="1"/>
          <p:nvPr>
            <p:custDataLst>
              <p:tags r:id="rId9"/>
            </p:custDataLst>
          </p:nvPr>
        </p:nvSpPr>
        <p:spPr>
          <a:xfrm>
            <a:off x="4318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smtClean="0">
                <a:solidFill>
                  <a:schemeClr val="accent2"/>
                </a:solidFill>
                <a:latin typeface="Calibri"/>
              </a:rPr>
              <a:t>2013</a:t>
            </a:r>
            <a:endParaRPr lang="en-US" sz="2400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3520" name="pgshape"/>
          <p:cNvSpPr txBox="1"/>
          <p:nvPr>
            <p:custDataLst>
              <p:tags r:id="rId10"/>
            </p:custDataLst>
          </p:nvPr>
        </p:nvSpPr>
        <p:spPr>
          <a:xfrm>
            <a:off x="1193800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Jun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2" name="pgshape"/>
          <p:cNvSpPr txBox="1"/>
          <p:nvPr>
            <p:custDataLst>
              <p:tags r:id="rId11"/>
            </p:custDataLst>
          </p:nvPr>
        </p:nvSpPr>
        <p:spPr>
          <a:xfrm>
            <a:off x="2021114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Jul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4" name="pgshape"/>
          <p:cNvSpPr txBox="1"/>
          <p:nvPr>
            <p:custDataLst>
              <p:tags r:id="rId12"/>
            </p:custDataLst>
          </p:nvPr>
        </p:nvSpPr>
        <p:spPr>
          <a:xfrm>
            <a:off x="2876006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Aug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6" name="pgshape"/>
          <p:cNvSpPr txBox="1"/>
          <p:nvPr>
            <p:custDataLst>
              <p:tags r:id="rId13"/>
            </p:custDataLst>
          </p:nvPr>
        </p:nvSpPr>
        <p:spPr>
          <a:xfrm>
            <a:off x="3730897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Sep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8" name="pgshape"/>
          <p:cNvSpPr txBox="1"/>
          <p:nvPr>
            <p:custDataLst>
              <p:tags r:id="rId14"/>
            </p:custDataLst>
          </p:nvPr>
        </p:nvSpPr>
        <p:spPr>
          <a:xfrm>
            <a:off x="4558211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Oct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0" name="pgshape"/>
          <p:cNvSpPr txBox="1"/>
          <p:nvPr>
            <p:custDataLst>
              <p:tags r:id="rId15"/>
            </p:custDataLst>
          </p:nvPr>
        </p:nvSpPr>
        <p:spPr>
          <a:xfrm>
            <a:off x="5413103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Nov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2" name="pgshape"/>
          <p:cNvSpPr txBox="1"/>
          <p:nvPr>
            <p:custDataLst>
              <p:tags r:id="rId16"/>
            </p:custDataLst>
          </p:nvPr>
        </p:nvSpPr>
        <p:spPr>
          <a:xfrm>
            <a:off x="6240417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Dec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4" name="pgshape"/>
          <p:cNvSpPr txBox="1"/>
          <p:nvPr>
            <p:custDataLst>
              <p:tags r:id="rId17"/>
            </p:custDataLst>
          </p:nvPr>
        </p:nvSpPr>
        <p:spPr>
          <a:xfrm>
            <a:off x="7095309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Jan
2014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6" name="pgshape"/>
          <p:cNvSpPr txBox="1"/>
          <p:nvPr>
            <p:custDataLst>
              <p:tags r:id="rId18"/>
            </p:custDataLst>
          </p:nvPr>
        </p:nvSpPr>
        <p:spPr>
          <a:xfrm>
            <a:off x="80772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smtClean="0">
                <a:solidFill>
                  <a:schemeClr val="accent2"/>
                </a:solidFill>
                <a:latin typeface="Calibri"/>
              </a:rPr>
              <a:t>2014</a:t>
            </a:r>
            <a:endParaRPr lang="en-US" sz="2400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3538" name="intervalshape"/>
          <p:cNvSpPr txBox="1"/>
          <p:nvPr>
            <p:custDataLst>
              <p:tags r:id="rId19"/>
            </p:custDataLst>
          </p:nvPr>
        </p:nvSpPr>
        <p:spPr>
          <a:xfrm>
            <a:off x="203200" y="3604364"/>
            <a:ext cx="755650" cy="28212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Situational Analysis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42" name="intervalshape"/>
          <p:cNvSpPr txBox="1"/>
          <p:nvPr>
            <p:custDataLst>
              <p:tags r:id="rId20"/>
            </p:custDataLst>
          </p:nvPr>
        </p:nvSpPr>
        <p:spPr>
          <a:xfrm>
            <a:off x="2765697" y="3571022"/>
            <a:ext cx="1163780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6/1/13 - 7/28/13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44" name="intervalshape"/>
          <p:cNvSpPr txBox="1"/>
          <p:nvPr>
            <p:custDataLst>
              <p:tags r:id="rId21"/>
            </p:custDataLst>
          </p:nvPr>
        </p:nvSpPr>
        <p:spPr>
          <a:xfrm>
            <a:off x="203200" y="4119445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Objectives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48" name="intervalshape"/>
          <p:cNvSpPr txBox="1"/>
          <p:nvPr>
            <p:custDataLst>
              <p:tags r:id="rId22"/>
            </p:custDataLst>
          </p:nvPr>
        </p:nvSpPr>
        <p:spPr>
          <a:xfrm>
            <a:off x="3537858" y="4015569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7/28/13 - 8/25/13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50" name="intervalshape"/>
          <p:cNvSpPr txBox="1"/>
          <p:nvPr>
            <p:custDataLst>
              <p:tags r:id="rId23"/>
            </p:custDataLst>
          </p:nvPr>
        </p:nvSpPr>
        <p:spPr>
          <a:xfrm>
            <a:off x="203200" y="4584145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Strategy Creation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54" name="intervalshape"/>
          <p:cNvSpPr txBox="1"/>
          <p:nvPr>
            <p:custDataLst>
              <p:tags r:id="rId24"/>
            </p:custDataLst>
          </p:nvPr>
        </p:nvSpPr>
        <p:spPr>
          <a:xfrm>
            <a:off x="4530635" y="4480271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8/20/13 - 9/30/13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56" name="intervalshape"/>
          <p:cNvSpPr txBox="1"/>
          <p:nvPr>
            <p:custDataLst>
              <p:tags r:id="rId25"/>
            </p:custDataLst>
          </p:nvPr>
        </p:nvSpPr>
        <p:spPr>
          <a:xfrm>
            <a:off x="203200" y="5048846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Tactics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60" name="intervalshape"/>
          <p:cNvSpPr txBox="1"/>
          <p:nvPr>
            <p:custDataLst>
              <p:tags r:id="rId26"/>
            </p:custDataLst>
          </p:nvPr>
        </p:nvSpPr>
        <p:spPr>
          <a:xfrm>
            <a:off x="4751251" y="4944972"/>
            <a:ext cx="1163780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9/8/13 - 10/8/13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62" name="intervalshape"/>
          <p:cNvSpPr txBox="1"/>
          <p:nvPr>
            <p:custDataLst>
              <p:tags r:id="rId27"/>
            </p:custDataLst>
          </p:nvPr>
        </p:nvSpPr>
        <p:spPr>
          <a:xfrm>
            <a:off x="203200" y="5513546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Action Plan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66" name="intervalshape"/>
          <p:cNvSpPr txBox="1"/>
          <p:nvPr>
            <p:custDataLst>
              <p:tags r:id="rId28"/>
            </p:custDataLst>
          </p:nvPr>
        </p:nvSpPr>
        <p:spPr>
          <a:xfrm>
            <a:off x="5799183" y="5409672"/>
            <a:ext cx="1320874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10/8/13 - 11/15/13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68" name="intervalshape"/>
          <p:cNvSpPr txBox="1"/>
          <p:nvPr>
            <p:custDataLst>
              <p:tags r:id="rId29"/>
            </p:custDataLst>
          </p:nvPr>
        </p:nvSpPr>
        <p:spPr>
          <a:xfrm>
            <a:off x="203200" y="5978248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Control Mechanism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72" name="intervalshape"/>
          <p:cNvSpPr txBox="1"/>
          <p:nvPr>
            <p:custDataLst>
              <p:tags r:id="rId30"/>
            </p:custDataLst>
          </p:nvPr>
        </p:nvSpPr>
        <p:spPr>
          <a:xfrm>
            <a:off x="7288350" y="5874374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11/15/13 - 1/8/14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03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4572000" cy="689023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17572"/>
            <a:ext cx="404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Award winning, </a:t>
            </a:r>
            <a:r>
              <a:rPr lang="en-US" i="1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</a:t>
            </a: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timeline maker </a:t>
            </a:r>
            <a:b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Microsoft PowerPoint</a:t>
            </a:r>
            <a:r>
              <a:rPr lang="en-US" dirty="0" smtClean="0">
                <a:solidFill>
                  <a:srgbClr val="D24726"/>
                </a:solidFill>
                <a:latin typeface="Arial"/>
                <a:ea typeface="Segoe UI" pitchFamily="34" charset="0"/>
                <a:cs typeface="Arial"/>
              </a:rPr>
              <a:t>™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5499" y="1521589"/>
            <a:ext cx="35415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Simple, easy to use wizard.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Professional, quick results.</a:t>
            </a: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Built directly into PowerPoint!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" y="1234757"/>
            <a:ext cx="4571999" cy="0"/>
          </a:xfrm>
          <a:prstGeom prst="line">
            <a:avLst/>
          </a:prstGeom>
          <a:ln>
            <a:solidFill>
              <a:srgbClr val="FFFFFF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1" y="1234757"/>
            <a:ext cx="4571999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" name="Group 2047"/>
          <p:cNvGrpSpPr/>
          <p:nvPr/>
        </p:nvGrpSpPr>
        <p:grpSpPr>
          <a:xfrm>
            <a:off x="4547113" y="3508869"/>
            <a:ext cx="4462775" cy="2790069"/>
            <a:chOff x="4547113" y="3091297"/>
            <a:chExt cx="4462775" cy="2790069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chemeClr val="bg1">
                      <a:lumMod val="8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390049"/>
              <a:ext cx="3686600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0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can’t believe I’ve been using VISIO all these years!  I've been missing out.”</a:t>
              </a:r>
            </a:p>
            <a:p>
              <a:pPr lvl="0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like it because it's simple, intuitive and looks great!  I used it with a client who likes the product and has changed how she represents her project schedules.”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435592"/>
              <a:ext cx="0" cy="244577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4948026" y="3050382"/>
            <a:ext cx="389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What are professionals saying about </a:t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Office Timeline Plus?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00200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3475" y="160020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1979607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2370132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dropbox\Dropbox\timelines\tim\logo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65"/>
            <a:ext cx="4033838" cy="91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2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324600" y="3763895"/>
            <a:ext cx="2819401" cy="3055570"/>
          </a:xfrm>
          <a:prstGeom prst="roundRect">
            <a:avLst>
              <a:gd name="adj" fmla="val 0"/>
            </a:avLst>
          </a:prstGeom>
          <a:solidFill>
            <a:srgbClr val="D24726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" y="6819465"/>
            <a:ext cx="9143999" cy="723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hlinkClick r:id="rId2"/>
          </p:cNvPr>
          <p:cNvSpPr/>
          <p:nvPr/>
        </p:nvSpPr>
        <p:spPr>
          <a:xfrm>
            <a:off x="6471273" y="5505338"/>
            <a:ext cx="2507001" cy="57795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Learn More</a:t>
            </a:r>
            <a:endParaRPr lang="en-US" sz="24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9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31" y="5605951"/>
            <a:ext cx="401111" cy="40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0" y="1"/>
            <a:ext cx="9143999" cy="38282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E:\dropbox\Dropbox\timelines\tim\bg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9680"/>
            <a:ext cx="9144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dropbox\Dropbox\timelines\tim\logoplus.jpg">
            <a:hlinkClick r:id="rId3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3429000" cy="85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hlinkClick r:id="rId8"/>
          </p:cNvPr>
          <p:cNvSpPr txBox="1"/>
          <p:nvPr/>
        </p:nvSpPr>
        <p:spPr>
          <a:xfrm>
            <a:off x="6581368" y="5985757"/>
            <a:ext cx="2501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www.fppt.com/officetimeline</a:t>
            </a:r>
            <a:endParaRPr lang="en-US" sz="1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25">
            <a:hlinkClick r:id="rId8"/>
          </p:cNvPr>
          <p:cNvSpPr/>
          <p:nvPr/>
        </p:nvSpPr>
        <p:spPr>
          <a:xfrm>
            <a:off x="1857626" y="4462272"/>
            <a:ext cx="4226182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Promotion Code:  </a:t>
            </a:r>
            <a:r>
              <a:rPr lang="en-US" sz="2400" dirty="0" smtClean="0">
                <a:solidFill>
                  <a:srgbClr val="00B05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FPPT2012</a:t>
            </a:r>
            <a:endParaRPr lang="en-US" sz="2400" dirty="0">
              <a:solidFill>
                <a:srgbClr val="00B05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0248" y="4511040"/>
            <a:ext cx="1179576" cy="1589662"/>
            <a:chOff x="460248" y="4511040"/>
            <a:chExt cx="1179576" cy="1589662"/>
          </a:xfrm>
        </p:grpSpPr>
        <p:sp>
          <p:nvSpPr>
            <p:cNvPr id="28" name="Rectangle 27"/>
            <p:cNvSpPr/>
            <p:nvPr/>
          </p:nvSpPr>
          <p:spPr>
            <a:xfrm>
              <a:off x="460248" y="4511040"/>
              <a:ext cx="1179576" cy="15896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0248" y="4648200"/>
              <a:ext cx="11795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GET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 </a:t>
              </a:r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15% OFF!</a:t>
              </a:r>
              <a:endParaRPr lang="en-US" sz="2800" dirty="0">
                <a:solidFill>
                  <a:schemeClr val="bg1">
                    <a:lumMod val="95000"/>
                  </a:schemeClr>
                </a:solidFill>
                <a:latin typeface="Agency FB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57627" y="5337640"/>
            <a:ext cx="411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Segoe UI" pitchFamily="34" charset="0"/>
                <a:cs typeface="Segoe UI" pitchFamily="34" charset="0"/>
              </a:rPr>
              <a:t>Receive a 15% discount on your purchase of Office Timeline Plus edition when you use promotion code “FPPT2012”.</a:t>
            </a:r>
          </a:p>
        </p:txBody>
      </p:sp>
    </p:spTree>
    <p:extLst>
      <p:ext uri="{BB962C8B-B14F-4D97-AF65-F5344CB8AC3E}">
        <p14:creationId xmlns:p14="http://schemas.microsoft.com/office/powerpoint/2010/main" val="381149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544&quot;&gt;&lt;property id=&quot;20148&quot; value=&quot;5&quot;/&gt;&lt;property id=&quot;20300&quot; value=&quot;Slide 1 - &amp;quot;Marketing Plan&amp;quot;&quot;/&gt;&lt;property id=&quot;20307&quot; value=&quot;272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YTIMEBANDDATE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GHTTIMEBANDDAT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Phases"/>
  <p:tag name="INTERVALVERTCONNECTOR" val="False"/>
  <p:tag name="AUTOFIT" val="1"/>
  <p:tag name="TIMEBANDROUNDED" val="false"/>
  <p:tag name="TIMEBANDTHIN" val="false"/>
  <p:tag name="SHOWFLAGDIALOG" val="Finish"/>
  <p:tag name="INTERVALTHICKBAND" val="false"/>
  <p:tag name="INTERVALABOVE" val="false"/>
  <p:tag name="WORDWRAPMILESTONE" val="true"/>
  <p:tag name="WORDWRAPINTERVAL" val="true"/>
  <p:tag name="TIMESCALEPOINT" val="Months"/>
  <p:tag name="CONFIGUREAUTOMATICFLAG" val="True"/>
  <p:tag name="MILESTONEDATEFORMAT" val="M/d/yy"/>
  <p:tag name="INTERVALDATEFORMAT" val="M/d/yy"/>
  <p:tag name="TIMESCALEDATEFORMAT" val="MMM"/>
  <p:tag name="INTERVALDATE" val="Right"/>
  <p:tag name="INTERVALHORIZCONNECTOR" val="True"/>
  <p:tag name="INTERVALTEXT" val="Center"/>
  <p:tag name="TODAYMARKERFONTCHANGES" val="Calibri;11"/>
  <p:tag name="MARKERCOLOR" val="254,186,10,False"/>
  <p:tag name="ELAPSEDSTYLE" val="wide"/>
  <p:tag name="TIMEBANDPOS" val="custom"/>
  <p:tag name="CUSTOMTIMEBANDPOSITION" val="141.3007"/>
  <p:tag name="FLAGCONNECTORCOLOR" val="79,129,189,True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VERSION" val="1.76"/>
  <p:tag name="TIMELINECULTURE" val="en-US"/>
  <p:tag name="TIMEBANDPOSCUSTOM" val="10"/>
  <p:tag name="3DEFFECT" val="true"/>
  <p:tag name="PREVIOUSTIMEBANDPOSITION" val="141.3007"/>
  <p:tag name="LEFTBANDDATE" val="Calibri;24"/>
  <p:tag name="TIMESCALEFONT" val="Calibri;14;False;-16777074;False;False"/>
  <p:tag name="RIGHTBANDDATE" val="Calibri;24"/>
  <p:tag name="TODAYMARKER" val="False"/>
  <p:tag name="TODAYMARKERABOVE" val="False"/>
  <p:tag name="ELAPSED" val="True"/>
  <p:tag name="TIMEBANDDATES" val="both"/>
  <p:tag name="INTERVALTIMESCALEENDDATE" val="1/8/2014 12:00:00 AM"/>
  <p:tag name="INTERVALTIMESCALESTARTDATE" val="6/1/2013 12:00:00 AM"/>
  <p:tag name="CONFIGURETIMESCALEENDDATE" val="1/8/2014 12:00:00 AM"/>
  <p:tag name="CONFIGURETIMESCALESTARTDATE" val="6/1/2013 12:00:00 AM"/>
  <p:tag name="ADJUSTINTERVALTITLETEXT" val="false"/>
  <p:tag name="ADJUSTINTERVALTITLETEXT_TOP" val="false"/>
  <p:tag name="INTERVALHORIZCONNECTORCOLOR" val="-3355444"/>
  <p:tag name="INTERVALVERTCONNECTORCOLOR" val="-3355444"/>
  <p:tag name="INTERVALDURATIONFORMAT" val="Days"/>
  <p:tag name="TIMEBANDPOSVALUE" val="141.3007"/>
  <p:tag name="TIMEBANDCOLOR" val="178,54,1,False"/>
  <p:tag name="ACTUALTIMESCALEENDDATE" val="1/31/2014 12:00:00 AM"/>
  <p:tag name="ACTUALTIMESCALESTARTDATE" val="6/1/2013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Name;5;;11;;11;;11;0;-16777215;8210719;-15255714;False;59.5;False;False;False;False;False;False;False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StartEndDate;5;;11;;11;;11;0;-16777215;8210719;-15255714;False;59.5;False;False;False;False;False;False;False;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Name;4;;11;;11;;11;1;-16777215;8210719;-15255714;False;180;False;False;False;False;False;False;False;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StartEndDate;4;;11;;11;;11;1;-16777215;8210719;-15255714;False;180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Name;3;;11;;11;;11;2;-16777215;8210719;-15255714;False;180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StartEndDate;3;;11;;11;;11;2;-16777215;8210719;-15255714;False;180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Name;2;;11;;11;;11;3;-16777215;8210719;-15255714;False;180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StartEndDate;2;;11;;11;;11;3;-16777215;8210719;-15255714;False;180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Name;1;;11;;11;;11;4;-16777215;8210719;-15255714;False;180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StartEndDate;1;;11;;11;;11;4;-16777215;8210719;-15255714;False;180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Shape;0;;11;;11;;11;5;-16777215;8210719;-15255714;False;180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Name;0;;11;;11;;11;5;-16777215;8210719;-15255714;False;180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StartEndDate;0;;11;;11;;11;5;-16777215;8210719;-15255714;False;180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Shape;1;;11;;11;;11;4;-16777215;8210719;-15255714;False;180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Shape;2;;11;;11;;11;3;-16777215;8210719;-15255714;False;180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Shape;3;;11;;11;;11;2;-16777215;8210719;-15255714;False;180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Shape;4;;11;;11;;11;1;-16777215;8210719;-15255714;False;180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Shape;5;;11;;11;;11;0;-16777215;8210719;-15255714;False;59.5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245</Words>
  <Application>Microsoft Macintosh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Marketing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Laurel Yan</cp:lastModifiedBy>
  <cp:revision>47</cp:revision>
  <dcterms:created xsi:type="dcterms:W3CDTF">2012-07-20T04:59:23Z</dcterms:created>
  <dcterms:modified xsi:type="dcterms:W3CDTF">2014-06-17T02:26:01Z</dcterms:modified>
</cp:coreProperties>
</file>