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27BADB"/>
    <a:srgbClr val="1C67BB"/>
    <a:srgbClr val="030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13" d="100"/>
          <a:sy n="113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7FAA4-9F9C-4F71-B07D-1769602B97D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0FE6C-B42B-4D9B-A9F5-22FF59941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6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1pPr>
            <a:lvl2pPr marL="729057" indent="-280406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2pPr>
            <a:lvl3pPr marL="112162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3pPr>
            <a:lvl4pPr marL="157027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4pPr>
            <a:lvl5pPr marL="2018927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fld id="{3AE4A83D-0304-4D3C-9009-C8E44920E484}" type="slidenum">
              <a:rPr lang="en-US" sz="1200" b="0" baseline="0">
                <a:solidFill>
                  <a:schemeClr val="tx1"/>
                </a:solidFill>
                <a:latin typeface="Tahoma" pitchFamily="-107" charset="0"/>
              </a:rPr>
              <a:pPr eaLnBrk="1" hangingPunct="1"/>
              <a:t>2</a:t>
            </a:fld>
            <a:endParaRPr lang="en-US" sz="1200" b="0" baseline="0">
              <a:solidFill>
                <a:schemeClr val="tx1"/>
              </a:solidFill>
              <a:latin typeface="Tahoma" pitchFamily="-107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1pPr>
            <a:lvl2pPr marL="729057" indent="-280406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2pPr>
            <a:lvl3pPr marL="112162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3pPr>
            <a:lvl4pPr marL="157027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4pPr>
            <a:lvl5pPr marL="2018927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fld id="{51067AC2-8D2D-4D10-9723-67B4F8C9B3B3}" type="slidenum">
              <a:rPr lang="en-US" sz="1200" b="0" baseline="0">
                <a:solidFill>
                  <a:schemeClr val="tx1"/>
                </a:solidFill>
                <a:latin typeface="Tahoma" pitchFamily="-107" charset="0"/>
              </a:rPr>
              <a:pPr eaLnBrk="1" hangingPunct="1"/>
              <a:t>11</a:t>
            </a:fld>
            <a:endParaRPr lang="en-US" sz="1200" b="0" baseline="0">
              <a:solidFill>
                <a:schemeClr val="tx1"/>
              </a:solidFill>
              <a:latin typeface="Tahoma" pitchFamily="-107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1pPr>
            <a:lvl2pPr marL="729057" indent="-280406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2pPr>
            <a:lvl3pPr marL="112162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3pPr>
            <a:lvl4pPr marL="157027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4pPr>
            <a:lvl5pPr marL="2018927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fld id="{1595F752-A38F-401F-900D-1A499BAC1ED8}" type="slidenum">
              <a:rPr lang="en-US" sz="1200" b="0" baseline="0">
                <a:solidFill>
                  <a:schemeClr val="tx1"/>
                </a:solidFill>
                <a:latin typeface="Tahoma" pitchFamily="-107" charset="0"/>
              </a:rPr>
              <a:pPr eaLnBrk="1" hangingPunct="1"/>
              <a:t>12</a:t>
            </a:fld>
            <a:endParaRPr lang="en-US" sz="1200" b="0" baseline="0">
              <a:solidFill>
                <a:schemeClr val="tx1"/>
              </a:solidFill>
              <a:latin typeface="Tahoma" pitchFamily="-107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1pPr>
            <a:lvl2pPr marL="729057" indent="-280406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2pPr>
            <a:lvl3pPr marL="112162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3pPr>
            <a:lvl4pPr marL="157027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4pPr>
            <a:lvl5pPr marL="2018927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fld id="{C3EF2DB0-55C1-4656-9F0A-C63DE9327A08}" type="slidenum">
              <a:rPr lang="en-US" sz="1200" b="0" baseline="0">
                <a:solidFill>
                  <a:schemeClr val="tx1"/>
                </a:solidFill>
                <a:latin typeface="Tahoma" pitchFamily="-107" charset="0"/>
              </a:rPr>
              <a:pPr eaLnBrk="1" hangingPunct="1"/>
              <a:t>13</a:t>
            </a:fld>
            <a:endParaRPr lang="en-US" sz="1200" b="0" baseline="0">
              <a:solidFill>
                <a:schemeClr val="tx1"/>
              </a:solidFill>
              <a:latin typeface="Tahoma" pitchFamily="-107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1pPr>
            <a:lvl2pPr marL="729057" indent="-280406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2pPr>
            <a:lvl3pPr marL="112162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3pPr>
            <a:lvl4pPr marL="157027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4pPr>
            <a:lvl5pPr marL="2018927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fld id="{87EBB7F9-CA90-4D49-AB7A-98BE7939D3D4}" type="slidenum">
              <a:rPr lang="en-US" sz="1200" b="0" baseline="0">
                <a:solidFill>
                  <a:schemeClr val="tx1"/>
                </a:solidFill>
                <a:latin typeface="Tahoma" pitchFamily="-107" charset="0"/>
              </a:rPr>
              <a:pPr eaLnBrk="1" hangingPunct="1"/>
              <a:t>3</a:t>
            </a:fld>
            <a:endParaRPr lang="en-US" sz="1200" b="0" baseline="0">
              <a:solidFill>
                <a:schemeClr val="tx1"/>
              </a:solidFill>
              <a:latin typeface="Tahoma" pitchFamily="-107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1pPr>
            <a:lvl2pPr marL="729057" indent="-280406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2pPr>
            <a:lvl3pPr marL="112162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3pPr>
            <a:lvl4pPr marL="157027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4pPr>
            <a:lvl5pPr marL="2018927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fld id="{7326005D-4E01-4383-8E99-CCFF2950A1AB}" type="slidenum">
              <a:rPr lang="en-US" sz="1200" b="0" baseline="0">
                <a:solidFill>
                  <a:schemeClr val="tx1"/>
                </a:solidFill>
                <a:latin typeface="Tahoma" pitchFamily="-107" charset="0"/>
              </a:rPr>
              <a:pPr eaLnBrk="1" hangingPunct="1"/>
              <a:t>4</a:t>
            </a:fld>
            <a:endParaRPr lang="en-US" sz="1200" b="0" baseline="0">
              <a:solidFill>
                <a:schemeClr val="tx1"/>
              </a:solidFill>
              <a:latin typeface="Tahoma" pitchFamily="-107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1pPr>
            <a:lvl2pPr marL="729057" indent="-280406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2pPr>
            <a:lvl3pPr marL="112162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3pPr>
            <a:lvl4pPr marL="157027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4pPr>
            <a:lvl5pPr marL="2018927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fld id="{A1C43549-FDE2-4D94-B958-F63EFE49F6C2}" type="slidenum">
              <a:rPr lang="en-US" sz="1200" b="0" baseline="0">
                <a:solidFill>
                  <a:schemeClr val="tx1"/>
                </a:solidFill>
                <a:latin typeface="Tahoma" pitchFamily="-107" charset="0"/>
              </a:rPr>
              <a:pPr eaLnBrk="1" hangingPunct="1"/>
              <a:t>5</a:t>
            </a:fld>
            <a:endParaRPr lang="en-US" sz="1200" b="0" baseline="0">
              <a:solidFill>
                <a:schemeClr val="tx1"/>
              </a:solidFill>
              <a:latin typeface="Tahoma" pitchFamily="-107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1pPr>
            <a:lvl2pPr marL="729057" indent="-280406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2pPr>
            <a:lvl3pPr marL="112162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3pPr>
            <a:lvl4pPr marL="157027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4pPr>
            <a:lvl5pPr marL="2018927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fld id="{7D496778-230E-4B46-BFF0-5877A2FD8A54}" type="slidenum">
              <a:rPr lang="en-US" sz="1200" b="0" baseline="0">
                <a:solidFill>
                  <a:schemeClr val="tx1"/>
                </a:solidFill>
                <a:latin typeface="Tahoma" pitchFamily="-107" charset="0"/>
              </a:rPr>
              <a:pPr eaLnBrk="1" hangingPunct="1"/>
              <a:t>6</a:t>
            </a:fld>
            <a:endParaRPr lang="en-US" sz="1200" b="0" baseline="0">
              <a:solidFill>
                <a:schemeClr val="tx1"/>
              </a:solidFill>
              <a:latin typeface="Tahoma" pitchFamily="-107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1pPr>
            <a:lvl2pPr marL="729057" indent="-280406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2pPr>
            <a:lvl3pPr marL="112162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3pPr>
            <a:lvl4pPr marL="157027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4pPr>
            <a:lvl5pPr marL="2018927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fld id="{1E04A94E-1C93-46BC-9422-6D5355CFD63B}" type="slidenum">
              <a:rPr lang="en-US" sz="1200" b="0" baseline="0">
                <a:solidFill>
                  <a:schemeClr val="tx1"/>
                </a:solidFill>
                <a:latin typeface="Tahoma" pitchFamily="-107" charset="0"/>
              </a:rPr>
              <a:pPr eaLnBrk="1" hangingPunct="1"/>
              <a:t>7</a:t>
            </a:fld>
            <a:endParaRPr lang="en-US" sz="1200" b="0" baseline="0">
              <a:solidFill>
                <a:schemeClr val="tx1"/>
              </a:solidFill>
              <a:latin typeface="Tahoma" pitchFamily="-107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1pPr>
            <a:lvl2pPr marL="729057" indent="-280406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2pPr>
            <a:lvl3pPr marL="112162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3pPr>
            <a:lvl4pPr marL="157027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4pPr>
            <a:lvl5pPr marL="2018927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fld id="{04A26AFF-3E13-486C-9512-12EE760B7278}" type="slidenum">
              <a:rPr lang="en-US" sz="1200" b="0" baseline="0">
                <a:solidFill>
                  <a:schemeClr val="tx1"/>
                </a:solidFill>
                <a:latin typeface="Tahoma" pitchFamily="-107" charset="0"/>
              </a:rPr>
              <a:pPr eaLnBrk="1" hangingPunct="1"/>
              <a:t>8</a:t>
            </a:fld>
            <a:endParaRPr lang="en-US" sz="1200" b="0" baseline="0">
              <a:solidFill>
                <a:schemeClr val="tx1"/>
              </a:solidFill>
              <a:latin typeface="Tahoma" pitchFamily="-107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1pPr>
            <a:lvl2pPr marL="729057" indent="-280406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2pPr>
            <a:lvl3pPr marL="112162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3pPr>
            <a:lvl4pPr marL="157027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4pPr>
            <a:lvl5pPr marL="2018927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fld id="{6ED07720-AC6F-4C39-9AD2-FE2F6259FE60}" type="slidenum">
              <a:rPr lang="en-US" sz="1200" b="0" baseline="0">
                <a:solidFill>
                  <a:schemeClr val="tx1"/>
                </a:solidFill>
                <a:latin typeface="Tahoma" pitchFamily="-107" charset="0"/>
              </a:rPr>
              <a:pPr eaLnBrk="1" hangingPunct="1"/>
              <a:t>9</a:t>
            </a:fld>
            <a:endParaRPr lang="en-US" sz="1200" b="0" baseline="0">
              <a:solidFill>
                <a:schemeClr val="tx1"/>
              </a:solidFill>
              <a:latin typeface="Tahoma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1pPr>
            <a:lvl2pPr marL="729057" indent="-280406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2pPr>
            <a:lvl3pPr marL="112162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3pPr>
            <a:lvl4pPr marL="1570276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4pPr>
            <a:lvl5pPr marL="2018927" indent="-224325" defTabSz="914437" eaLnBrk="0" hangingPunct="0"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600" b="1" baseline="-25000">
                <a:solidFill>
                  <a:srgbClr val="003399"/>
                </a:solidFill>
                <a:latin typeface="Verdana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fld id="{1AFF326C-B2DA-46E6-830F-B84AFB270FF7}" type="slidenum">
              <a:rPr lang="en-US" sz="1200" b="0" baseline="0">
                <a:solidFill>
                  <a:schemeClr val="tx1"/>
                </a:solidFill>
                <a:latin typeface="Tahoma" pitchFamily="-107" charset="0"/>
              </a:rPr>
              <a:pPr eaLnBrk="1" hangingPunct="1"/>
              <a:t>10</a:t>
            </a:fld>
            <a:endParaRPr lang="en-US" sz="1200" b="0" baseline="0">
              <a:solidFill>
                <a:schemeClr val="tx1"/>
              </a:solidFill>
              <a:latin typeface="Tahoma" pitchFamily="-107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BB3E8-526D-46D2-95BB-98E368B0CC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3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9DAF3-41E4-4BE2-82E6-CA186B7195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4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4A2F5-491D-40FE-AE3B-0A3DE454F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7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9AD50-79C3-4807-AE70-BD9428F71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2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2A97D-C5EA-474F-A9C8-F5370350F0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06192-FB0F-4B9F-88EE-6C24CB5780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0381-709E-4288-9703-4D00350EF5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6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0A8B8-B06D-4417-883D-6C39F02101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5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2DA9D-29D4-445D-BEB5-A8B3766E7C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2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6237C-1C0E-4F2A-B44E-78D672BAA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9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37988C2-EF56-4E99-A93D-D362967C92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30-60-90 Day Plan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Building </a:t>
            </a:r>
            <a:r>
              <a:rPr lang="en-US" dirty="0"/>
              <a:t>a Roadmap for success</a:t>
            </a:r>
          </a:p>
          <a:p>
            <a:endParaRPr lang="en-US" sz="1100" baseline="0" dirty="0" smtClean="0"/>
          </a:p>
          <a:p>
            <a:r>
              <a:rPr lang="en-US" sz="1100" baseline="0" dirty="0" smtClean="0"/>
              <a:t>Presented by:</a:t>
            </a:r>
          </a:p>
          <a:p>
            <a:r>
              <a:rPr lang="en-US" sz="4400" baseline="0" dirty="0" smtClean="0"/>
              <a:t>Nat Evans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Senior Sales Consultant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Continue to meet with key influential decision makers within </a:t>
            </a:r>
            <a:r>
              <a:rPr lang="en-US" altLang="ko-KR" sz="1400" dirty="0" smtClean="0">
                <a:ea typeface="Gulim" pitchFamily="34" charset="-127"/>
              </a:rPr>
              <a:t>net new and house accounts </a:t>
            </a:r>
            <a:r>
              <a:rPr lang="en-US" altLang="ko-KR" sz="1400" dirty="0" smtClean="0">
                <a:ea typeface="Gulim" pitchFamily="34" charset="-127"/>
              </a:rPr>
              <a:t>to understand time frames in order to build pipeline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 Begin to understand all organizational functions with </a:t>
            </a:r>
            <a:r>
              <a:rPr lang="en-US" altLang="ko-KR" sz="1400" dirty="0" smtClean="0">
                <a:ea typeface="Gulim" pitchFamily="34" charset="-127"/>
              </a:rPr>
              <a:t> the accounts </a:t>
            </a:r>
            <a:r>
              <a:rPr lang="en-US" altLang="ko-KR" sz="1400" dirty="0" smtClean="0">
                <a:ea typeface="Gulim" pitchFamily="34" charset="-127"/>
              </a:rPr>
              <a:t>to better understand logistical &amp; procurement processes for </a:t>
            </a:r>
            <a:r>
              <a:rPr lang="en-US" altLang="ko-KR" sz="1400" dirty="0" smtClean="0">
                <a:ea typeface="Gulim" pitchFamily="34" charset="-127"/>
              </a:rPr>
              <a:t>professional services</a:t>
            </a: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Create tickler action file to ensure follow upon important activities and accounts events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Continue bi-weekly communication with </a:t>
            </a:r>
            <a:r>
              <a:rPr lang="en-US" altLang="ko-KR" sz="1400" dirty="0" smtClean="0">
                <a:ea typeface="Gulim" pitchFamily="34" charset="-127"/>
              </a:rPr>
              <a:t>my line manager to </a:t>
            </a:r>
            <a:r>
              <a:rPr lang="en-US" altLang="ko-KR" sz="1400" dirty="0" smtClean="0">
                <a:ea typeface="Gulim" pitchFamily="34" charset="-127"/>
              </a:rPr>
              <a:t>ensure success within </a:t>
            </a:r>
            <a:r>
              <a:rPr lang="en-US" altLang="ko-KR" sz="1400" dirty="0" smtClean="0">
                <a:ea typeface="Gulim" pitchFamily="34" charset="-127"/>
              </a:rPr>
              <a:t>named </a:t>
            </a:r>
            <a:r>
              <a:rPr lang="en-US" altLang="ko-KR" sz="1400" dirty="0" smtClean="0">
                <a:ea typeface="Gulim" pitchFamily="34" charset="-127"/>
              </a:rPr>
              <a:t>accounts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 Work my plan and plan my work productively and effectively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ru-RU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Day Activities Continued 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30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Monitor first 60 days activity level and results and adjust levels if necessary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Meet with </a:t>
            </a:r>
            <a:r>
              <a:rPr lang="en-US" altLang="ko-KR" sz="1400" dirty="0" smtClean="0">
                <a:ea typeface="Gulim" pitchFamily="34" charset="-127"/>
              </a:rPr>
              <a:t>my manager to </a:t>
            </a:r>
            <a:r>
              <a:rPr lang="en-US" altLang="ko-KR" sz="1400" dirty="0" smtClean="0">
                <a:ea typeface="Gulim" pitchFamily="34" charset="-127"/>
              </a:rPr>
              <a:t>discuss business results; actual vs. </a:t>
            </a:r>
            <a:r>
              <a:rPr lang="en-US" altLang="ko-KR" sz="1400" dirty="0" smtClean="0">
                <a:ea typeface="Gulim" pitchFamily="34" charset="-127"/>
              </a:rPr>
              <a:t>plan. </a:t>
            </a:r>
            <a:r>
              <a:rPr lang="en-US" altLang="ko-KR" sz="1400" dirty="0" smtClean="0">
                <a:ea typeface="Gulim" pitchFamily="34" charset="-127"/>
              </a:rPr>
              <a:t>Discuss any changes in </a:t>
            </a:r>
            <a:r>
              <a:rPr lang="en-US" altLang="ko-KR" sz="1400" dirty="0" smtClean="0">
                <a:ea typeface="Gulim" pitchFamily="34" charset="-127"/>
              </a:rPr>
              <a:t>any of the accounts </a:t>
            </a:r>
            <a:r>
              <a:rPr lang="en-US" altLang="ko-KR" sz="1400" dirty="0" smtClean="0">
                <a:ea typeface="Gulim" pitchFamily="34" charset="-127"/>
              </a:rPr>
              <a:t>relating to business opportunities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sz="1400" dirty="0" smtClean="0">
                <a:ea typeface="Gulim" pitchFamily="34" charset="-127"/>
              </a:rPr>
              <a:t>Continue to close opportunities already in pipeline and continue with net new business activities</a:t>
            </a:r>
          </a:p>
          <a:p>
            <a:pPr>
              <a:lnSpc>
                <a:spcPct val="80000"/>
              </a:lnSpc>
              <a:defRPr/>
            </a:pPr>
            <a:endParaRPr lang="en-US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sz="1400" dirty="0" smtClean="0">
                <a:ea typeface="Gulim" pitchFamily="34" charset="-127"/>
              </a:rPr>
              <a:t>Continue to increase level of contact within </a:t>
            </a:r>
            <a:r>
              <a:rPr lang="en-US" sz="1400" dirty="0" smtClean="0">
                <a:ea typeface="Gulim" pitchFamily="34" charset="-127"/>
              </a:rPr>
              <a:t>my accounts </a:t>
            </a:r>
            <a:r>
              <a:rPr lang="en-US" sz="1400" dirty="0" smtClean="0">
                <a:ea typeface="Gulim" pitchFamily="34" charset="-127"/>
              </a:rPr>
              <a:t>and better understand  areas of dissatisfaction with competitive services in or to better position </a:t>
            </a:r>
            <a:r>
              <a:rPr lang="en-US" sz="1400" dirty="0" smtClean="0">
                <a:ea typeface="Gulim" pitchFamily="34" charset="-127"/>
              </a:rPr>
              <a:t>our services/solutions</a:t>
            </a:r>
            <a:endParaRPr lang="en-US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en-US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sz="1400" dirty="0" smtClean="0">
                <a:ea typeface="Gulim" pitchFamily="34" charset="-127"/>
              </a:rPr>
              <a:t>Work efficiently and effectively to ensure optimum time and territory management. Maximize downtime between appointments and cold calls, focus on daily production, stay current with all reporting (SalesForce.com)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sz="1400" dirty="0" smtClean="0">
                <a:ea typeface="Gulim" pitchFamily="34" charset="-127"/>
              </a:rPr>
              <a:t>Continue ongoing trainings to further </a:t>
            </a:r>
            <a:r>
              <a:rPr lang="en-US" sz="1400" dirty="0" smtClean="0">
                <a:ea typeface="Gulim" pitchFamily="34" charset="-127"/>
              </a:rPr>
              <a:t>my corporate value </a:t>
            </a:r>
            <a:r>
              <a:rPr lang="en-US" sz="1400" dirty="0" smtClean="0">
                <a:ea typeface="Gulim" pitchFamily="34" charset="-127"/>
              </a:rPr>
              <a:t>proposition</a:t>
            </a:r>
          </a:p>
          <a:p>
            <a:pPr>
              <a:lnSpc>
                <a:spcPct val="80000"/>
              </a:lnSpc>
              <a:defRPr/>
            </a:pPr>
            <a:endParaRPr lang="en-US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sz="1400" dirty="0" smtClean="0">
                <a:ea typeface="Gulim" pitchFamily="34" charset="-127"/>
              </a:rPr>
              <a:t>Develop strategies with SE’s to defend against competitive threats</a:t>
            </a:r>
          </a:p>
          <a:p>
            <a:pPr>
              <a:lnSpc>
                <a:spcPct val="80000"/>
              </a:lnSpc>
              <a:defRPr/>
            </a:pPr>
            <a:endParaRPr lang="en-US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sz="1400" dirty="0" smtClean="0">
                <a:ea typeface="Gulim" pitchFamily="34" charset="-127"/>
              </a:rPr>
              <a:t>Continue bi-weekly partner, OEM meetings for networking opportunities</a:t>
            </a:r>
            <a:endParaRPr lang="en-US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ru-RU" sz="1400" dirty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90 Day Activities  </a:t>
            </a:r>
          </a:p>
        </p:txBody>
      </p:sp>
    </p:spTree>
    <p:extLst>
      <p:ext uri="{BB962C8B-B14F-4D97-AF65-F5344CB8AC3E}">
        <p14:creationId xmlns:p14="http://schemas.microsoft.com/office/powerpoint/2010/main" val="13901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  <a:ex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Communicate effectively with </a:t>
            </a:r>
            <a:r>
              <a:rPr lang="en-US" altLang="ko-KR" sz="1400" dirty="0" smtClean="0">
                <a:ea typeface="Gulim" pitchFamily="34" charset="-127"/>
              </a:rPr>
              <a:t>my manager to </a:t>
            </a:r>
            <a:r>
              <a:rPr lang="en-US" altLang="ko-KR" sz="1400" dirty="0" smtClean="0">
                <a:ea typeface="Gulim" pitchFamily="34" charset="-127"/>
              </a:rPr>
              <a:t>maintain goal congruency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Exceed monthly sales quotas; Work Smart !!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Continue hitting the ground running and proving to </a:t>
            </a:r>
            <a:r>
              <a:rPr lang="en-US" altLang="ko-KR" sz="1400" dirty="0" smtClean="0">
                <a:ea typeface="Gulim" pitchFamily="34" charset="-127"/>
              </a:rPr>
              <a:t>management that </a:t>
            </a:r>
            <a:r>
              <a:rPr lang="en-US" altLang="ko-KR" sz="1400" dirty="0" smtClean="0">
                <a:ea typeface="Gulim" pitchFamily="34" charset="-127"/>
              </a:rPr>
              <a:t>I can be an impactful asset </a:t>
            </a:r>
            <a:r>
              <a:rPr lang="en-US" altLang="ko-KR" sz="1400" dirty="0" smtClean="0">
                <a:ea typeface="Gulim" pitchFamily="34" charset="-127"/>
              </a:rPr>
              <a:t>well </a:t>
            </a:r>
            <a:r>
              <a:rPr lang="en-US" altLang="ko-KR" sz="1400" dirty="0" smtClean="0">
                <a:ea typeface="Gulim" pitchFamily="34" charset="-127"/>
              </a:rPr>
              <a:t>before the usual 6 month new hire period !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dirty="0">
              <a:ea typeface="Gulim" pitchFamily="34" charset="-127"/>
            </a:endParaRPr>
          </a:p>
          <a:p>
            <a:pPr lvl="7">
              <a:lnSpc>
                <a:spcPct val="80000"/>
              </a:lnSpc>
              <a:defRPr/>
            </a:pPr>
            <a:endParaRPr lang="ru-RU" sz="200" dirty="0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772400" cy="1447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90 Day Activities  Continued</a:t>
            </a:r>
          </a:p>
        </p:txBody>
      </p:sp>
    </p:spTree>
    <p:extLst>
      <p:ext uri="{BB962C8B-B14F-4D97-AF65-F5344CB8AC3E}">
        <p14:creationId xmlns:p14="http://schemas.microsoft.com/office/powerpoint/2010/main" val="12153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315200" cy="424815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FIRST 30 Days – Learn </a:t>
            </a:r>
            <a:r>
              <a:rPr lang="en-US" altLang="ko-KR" sz="1400" dirty="0" smtClean="0">
                <a:ea typeface="Gulim" pitchFamily="34" charset="-127"/>
              </a:rPr>
              <a:t>company products </a:t>
            </a:r>
            <a:r>
              <a:rPr lang="en-US" altLang="ko-KR" sz="1400" dirty="0" smtClean="0">
                <a:ea typeface="Gulim" pitchFamily="34" charset="-127"/>
              </a:rPr>
              <a:t>and services solutions</a:t>
            </a:r>
            <a:r>
              <a:rPr lang="en-US" altLang="ko-KR" sz="1400" dirty="0" smtClean="0">
                <a:ea typeface="Gulim" pitchFamily="34" charset="-127"/>
              </a:rPr>
              <a:t>, </a:t>
            </a:r>
            <a:r>
              <a:rPr lang="en-US" altLang="ko-KR" sz="1400" dirty="0" smtClean="0">
                <a:ea typeface="Gulim" pitchFamily="34" charset="-127"/>
              </a:rPr>
              <a:t>learn about my team, co-workers, learn the channel partner &amp; OEM community, start to build trust both internally and externally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First 60 Days – Continue on working on above, continue relationship building, close old pipeline, develop new client contacts- hunt!!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First 90 Days – Have a strong understanding of the </a:t>
            </a:r>
            <a:r>
              <a:rPr lang="en-US" altLang="ko-KR" sz="1400" dirty="0" smtClean="0">
                <a:ea typeface="Gulim" pitchFamily="34" charset="-127"/>
              </a:rPr>
              <a:t>company’s offerings</a:t>
            </a:r>
            <a:r>
              <a:rPr lang="en-US" altLang="ko-KR" sz="1400" dirty="0" smtClean="0">
                <a:ea typeface="Gulim" pitchFamily="34" charset="-127"/>
              </a:rPr>
              <a:t>, penetrate new areas within </a:t>
            </a:r>
            <a:r>
              <a:rPr lang="en-US" altLang="ko-KR" sz="1400" dirty="0" smtClean="0">
                <a:ea typeface="Gulim" pitchFamily="34" charset="-127"/>
              </a:rPr>
              <a:t>house accounts</a:t>
            </a:r>
            <a:r>
              <a:rPr lang="en-US" altLang="ko-KR" sz="1400" dirty="0" smtClean="0">
                <a:ea typeface="Gulim" pitchFamily="34" charset="-127"/>
              </a:rPr>
              <a:t>, grow the business, go wide &amp; deep use my chain of command to ensure success and growth within </a:t>
            </a:r>
            <a:r>
              <a:rPr lang="en-US" altLang="ko-KR" sz="1400" dirty="0" smtClean="0">
                <a:ea typeface="Gulim" pitchFamily="34" charset="-127"/>
              </a:rPr>
              <a:t>my new accounts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Practice High Performance Culture!</a:t>
            </a:r>
            <a:endParaRPr lang="en-US" sz="1400" dirty="0" smtClean="0"/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6000" dirty="0" smtClean="0">
                <a:solidFill>
                  <a:srgbClr val="C00000"/>
                </a:solidFill>
              </a:rPr>
              <a:t>T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6000" dirty="0" smtClean="0">
                <a:solidFill>
                  <a:srgbClr val="0070C0"/>
                </a:solidFill>
              </a:rPr>
              <a:t>a</a:t>
            </a:r>
            <a:r>
              <a:rPr lang="en-US" sz="6000" dirty="0" smtClean="0">
                <a:solidFill>
                  <a:srgbClr val="C00000"/>
                </a:solidFill>
              </a:rPr>
              <a:t>n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0070C0"/>
                </a:solidFill>
              </a:rPr>
              <a:t>Y</a:t>
            </a:r>
            <a:r>
              <a:rPr lang="en-US" sz="6000" dirty="0" smtClean="0">
                <a:solidFill>
                  <a:srgbClr val="C00000"/>
                </a:solidFill>
              </a:rPr>
              <a:t>o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6000" dirty="0" smtClean="0">
                <a:solidFill>
                  <a:srgbClr val="0070C0"/>
                </a:solidFill>
              </a:rPr>
              <a:t>!</a:t>
            </a:r>
            <a:r>
              <a:rPr lang="en-US" sz="6000" dirty="0" smtClean="0">
                <a:solidFill>
                  <a:srgbClr val="C00000"/>
                </a:solidFill>
              </a:rPr>
              <a:t>!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914400"/>
          </a:xfrm>
        </p:spPr>
        <p:txBody>
          <a:bodyPr/>
          <a:lstStyle/>
          <a:p>
            <a:r>
              <a:rPr lang="en-US" dirty="0" smtClean="0"/>
              <a:t>Quick Recap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830" y="5657850"/>
            <a:ext cx="1857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2C2C2"/>
                    </a:gs>
                    <a:gs pos="100000">
                      <a:schemeClr val="bg2">
                        <a:alpha val="14998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9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4025" cy="4573588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b="1" i="1" u="sng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b="1" i="1" u="sng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b="1" i="1" u="sng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 u="sng" dirty="0" smtClean="0"/>
              <a:t>IT </a:t>
            </a:r>
            <a:r>
              <a:rPr lang="en-US" sz="1400" b="1" i="1" u="sng" dirty="0" smtClean="0"/>
              <a:t>SALES PROFESSIONAL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b="1" u="sng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14 years in the professional and managed services business - Broad range of industry knowledge and relationships in the Maryland/DC/Virginia Enterprise and systems Integrator markets - Sales Executive with excellent history of developing strategy and translating it to action - Result-oriented driven Sales Leader with a proven track record of exceeding sales quotas through carefully designed sales strategies - Exceptional skill in persuading decision-makers and a relentless desire to succeed - Background includes initiative and discipline instilled by the U.S. Navy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</a:t>
            </a:r>
            <a:endParaRPr lang="en-US" sz="1400" i="1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 u="sng" dirty="0" smtClean="0"/>
              <a:t>CORE COMPETENCIES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Client Relationship Management ● Managed Services ● Cloud Services ● Exceeding Sales Quotas ● Global, Enterprise &amp; SLED Sales ● Unified Communications ● Business Development ● Key accounts Management ● Military Training ● Strategic Planning ● Hunter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b="1" i="1" u="sng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 u="sng" dirty="0" smtClean="0"/>
              <a:t>PROFESSIONAL HISTORY </a:t>
            </a:r>
            <a:r>
              <a:rPr lang="en-US" sz="1400" dirty="0" smtClean="0"/>
              <a:t>			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err="1" smtClean="0"/>
              <a:t>Emtec</a:t>
            </a:r>
            <a:r>
              <a:rPr lang="en-US" sz="1400" dirty="0" smtClean="0"/>
              <a:t> </a:t>
            </a:r>
            <a:r>
              <a:rPr lang="en-US" sz="1400" dirty="0" smtClean="0"/>
              <a:t>Inc., Herndon, Virginia (March 2011-Present)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Educational Business Development Manager 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</a:t>
            </a:r>
            <a:endParaRPr lang="ru-RU" sz="1400" dirty="0" smtClean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09600" y="836613"/>
            <a:ext cx="8043863" cy="784225"/>
          </a:xfrm>
        </p:spPr>
        <p:txBody>
          <a:bodyPr/>
          <a:lstStyle/>
          <a:p>
            <a:r>
              <a:rPr lang="en-US" sz="3200" dirty="0" smtClean="0">
                <a:solidFill>
                  <a:srgbClr val="003399"/>
                </a:solidFill>
              </a:rPr>
              <a:t>Nat Evans: USN Veteran  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562600"/>
            <a:ext cx="19050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2C2C2"/>
                    </a:gs>
                    <a:gs pos="100000">
                      <a:schemeClr val="bg2">
                        <a:alpha val="14998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64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3152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err="1" smtClean="0"/>
              <a:t>Emtec</a:t>
            </a:r>
            <a:r>
              <a:rPr lang="en-US" sz="1400" dirty="0" smtClean="0"/>
              <a:t> Business Development Manager to Fairfax County Public Schools and Fairfax County Government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Key Responsibilities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Accountable for completing sales objectives and general quality of  	   service for FCPS.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Perform sales and marketing calls to reserve meetings with 	   </a:t>
            </a:r>
            <a:r>
              <a:rPr lang="en-US" sz="1400" dirty="0" smtClean="0"/>
              <a:t>	    prospective </a:t>
            </a:r>
            <a:r>
              <a:rPr lang="en-US" sz="1400" dirty="0" smtClean="0"/>
              <a:t>clients.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Expert in a cold-calling, negotiating contracts, consultative selling, 	    forming grouping and partnering with others.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Call and face-to-face visits with prospective, new and </a:t>
            </a:r>
            <a:r>
              <a:rPr lang="en-US" sz="1400" dirty="0" smtClean="0"/>
              <a:t>presented to  	    assist </a:t>
            </a:r>
            <a:r>
              <a:rPr lang="en-US" sz="1400" dirty="0" smtClean="0"/>
              <a:t>new business.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Carry out client presentations expressing the value plan of 	    </a:t>
            </a:r>
            <a:r>
              <a:rPr lang="en-US" sz="1400" dirty="0" smtClean="0"/>
              <a:t>	    products</a:t>
            </a:r>
            <a:r>
              <a:rPr lang="en-US" sz="1400" dirty="0" smtClean="0"/>
              <a:t>, solutions, and service offerings from </a:t>
            </a:r>
            <a:r>
              <a:rPr lang="en-US" sz="1400" dirty="0" err="1" smtClean="0"/>
              <a:t>Emtec</a:t>
            </a:r>
            <a:r>
              <a:rPr lang="en-US" sz="1400" dirty="0" smtClean="0"/>
              <a:t>.</a:t>
            </a: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Followed long-term accounts strategies that increase profits and 	    </a:t>
            </a:r>
            <a:r>
              <a:rPr lang="en-US" sz="1400" dirty="0" smtClean="0"/>
              <a:t>	    helped </a:t>
            </a:r>
            <a:r>
              <a:rPr lang="en-US" sz="1400" dirty="0" smtClean="0"/>
              <a:t>in cultivating the long-term relationships with proper 	    </a:t>
            </a:r>
            <a:r>
              <a:rPr lang="en-US" sz="1400" dirty="0" smtClean="0"/>
              <a:t>	    decision </a:t>
            </a:r>
            <a:r>
              <a:rPr lang="en-US" sz="1400" dirty="0" smtClean="0"/>
              <a:t>makers.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Observed new accounts achievement by making contact with the 	    </a:t>
            </a:r>
            <a:r>
              <a:rPr lang="en-US" sz="1400" dirty="0" smtClean="0"/>
              <a:t>	    customer </a:t>
            </a:r>
            <a:r>
              <a:rPr lang="en-US" sz="1400" dirty="0" smtClean="0"/>
              <a:t>at planned intervals.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 u="sng" dirty="0" smtClean="0"/>
              <a:t>BT Global Services, Herndon, Virginia (2010 to March 2011)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Client Director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High-impact sales and accounts professional who has worked with prominent and high profile accounts with a vast portfolio of cloud services, managed services, IT outsourcing and telecommunications  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40619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848600" cy="53340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Key Accomplishments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Identified perused, penetrated 3 key global accounts and 	  	    </a:t>
            </a:r>
            <a:r>
              <a:rPr lang="en-US" sz="1400" dirty="0" smtClean="0"/>
              <a:t>	    performed </a:t>
            </a:r>
            <a:r>
              <a:rPr lang="en-US" sz="1400" dirty="0" smtClean="0"/>
              <a:t>consultative selling BT Global Services portfolio.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Led business development and marketing efforts to expand BT </a:t>
            </a:r>
            <a:r>
              <a:rPr lang="en-US" sz="1400" dirty="0" smtClean="0"/>
              <a:t>Global footprint	    portfolio </a:t>
            </a:r>
            <a:r>
              <a:rPr lang="en-US" sz="1400" dirty="0" smtClean="0"/>
              <a:t>of services resulting in 5 net new Named accounts 	    </a:t>
            </a:r>
            <a:r>
              <a:rPr lang="en-US" sz="1400" dirty="0" smtClean="0"/>
              <a:t>	    	    for </a:t>
            </a:r>
            <a:r>
              <a:rPr lang="en-US" sz="1400" dirty="0" smtClean="0"/>
              <a:t>Mid-Atlantic territory.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Forged new business alliances with solutions providers: Cisco</a:t>
            </a:r>
            <a:r>
              <a:rPr lang="en-US" sz="1400" dirty="0" smtClean="0"/>
              <a:t>, </a:t>
            </a:r>
            <a:r>
              <a:rPr lang="en-US" sz="1400" dirty="0" smtClean="0"/>
              <a:t>Microsoft, Aruba &amp; </a:t>
            </a:r>
            <a:r>
              <a:rPr lang="en-US" sz="1400" dirty="0" smtClean="0"/>
              <a:t>	    EMC</a:t>
            </a:r>
            <a:r>
              <a:rPr lang="en-US" sz="1400" dirty="0" smtClean="0"/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Responsible for developing territory accounts plan to </a:t>
            </a:r>
            <a:r>
              <a:rPr lang="en-US" sz="1400" dirty="0" smtClean="0"/>
              <a:t>penetrate </a:t>
            </a:r>
            <a:r>
              <a:rPr lang="en-US" sz="1400" dirty="0" smtClean="0"/>
              <a:t>under developed </a:t>
            </a:r>
            <a:r>
              <a:rPr lang="en-US" sz="1400" dirty="0" smtClean="0"/>
              <a:t>	    MD</a:t>
            </a:r>
            <a:r>
              <a:rPr lang="en-US" sz="1400" dirty="0" smtClean="0"/>
              <a:t>, DC &amp; PA key accounts.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Business and lead generation through business </a:t>
            </a:r>
            <a:r>
              <a:rPr lang="en-US" sz="1400" dirty="0" smtClean="0"/>
              <a:t>BT Global Services affiliations 	   	    tradeshows/business </a:t>
            </a:r>
            <a:r>
              <a:rPr lang="en-US" sz="1400" dirty="0" smtClean="0"/>
              <a:t>expos, sales </a:t>
            </a:r>
            <a:r>
              <a:rPr lang="en-US" sz="1400" dirty="0" smtClean="0"/>
              <a:t>promotions and </a:t>
            </a:r>
            <a:r>
              <a:rPr lang="en-US" sz="1400" dirty="0" smtClean="0"/>
              <a:t>conferences.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 u="sng" dirty="0" smtClean="0"/>
              <a:t>Dimension Data, Herndon, Virginia (2000 to 2009)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Senior Enterprise accounts Manager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Nine year veteran of Unified Communications solutions in Enterprise accounts.  Key focus on state and local government, higher education and enterprise accounts.   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Key Accomplishments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Managed enterprise accounts achieving $2.2M in gross profit </a:t>
            </a:r>
            <a:r>
              <a:rPr lang="en-US" sz="1400" dirty="0" smtClean="0"/>
              <a:t>target </a:t>
            </a:r>
            <a:r>
              <a:rPr lang="en-US" sz="1400" dirty="0" smtClean="0"/>
              <a:t>in local </a:t>
            </a:r>
            <a:r>
              <a:rPr lang="en-US" sz="1400" dirty="0" smtClean="0"/>
              <a:t>	    	    government</a:t>
            </a:r>
            <a:r>
              <a:rPr lang="en-US" sz="1400" dirty="0" smtClean="0"/>
              <a:t>, higher education and </a:t>
            </a:r>
            <a:r>
              <a:rPr lang="en-US" sz="1400" dirty="0" smtClean="0"/>
              <a:t>enterprise </a:t>
            </a:r>
            <a:r>
              <a:rPr lang="en-US" sz="1400" dirty="0" smtClean="0"/>
              <a:t>accounts in Mid-Atlantic region.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Generated between $4M and $8M in annual revenues, </a:t>
            </a:r>
            <a:r>
              <a:rPr lang="en-US" sz="1400" dirty="0" smtClean="0"/>
              <a:t>surpassing </a:t>
            </a:r>
            <a:r>
              <a:rPr lang="en-US" sz="1400" dirty="0" smtClean="0"/>
              <a:t>quotas for the </a:t>
            </a:r>
            <a:r>
              <a:rPr lang="en-US" sz="1400" dirty="0" smtClean="0"/>
              <a:t>	    past </a:t>
            </a:r>
            <a:r>
              <a:rPr lang="en-US" sz="1400" dirty="0" smtClean="0"/>
              <a:t>7 years. (2002 through 2008).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Recognized for being the Top accounts Manager, Mid-Atlantic </a:t>
            </a:r>
            <a:r>
              <a:rPr lang="en-US" sz="1400" dirty="0" smtClean="0"/>
              <a:t>for </a:t>
            </a:r>
            <a:r>
              <a:rPr lang="en-US" sz="1400" dirty="0" smtClean="0"/>
              <a:t>Call Center </a:t>
            </a:r>
            <a:r>
              <a:rPr lang="en-US" sz="1400" dirty="0" smtClean="0"/>
              <a:t>	    	    Solutions </a:t>
            </a:r>
            <a:r>
              <a:rPr lang="en-US" sz="1400" dirty="0" smtClean="0"/>
              <a:t>in 2007.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•  Presidents Club 2004, 2005 Top Performer Mid-Atlantic.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70105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924800" cy="53340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b="1" i="1" u="sng" dirty="0" smtClean="0"/>
              <a:t>ADDITIONAL EXPERIENCE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Senior accounts Manager, Core BTS, Falls Church, VA (1998-2000)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Internet Sales Director, Crystal Ford Ltd., Silver Spring, MD   (1997-1998)   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Finance and Insurance Manager, Apple Ford Inc., Columbia, MD (1994-1997)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Mortgage Banker, Homestead Mortgage Inc., Bethesda, MD (1992-1994)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Antisubmarine Warfare Specialist, United States Navy Reserve, Washington, DC (1989-1991)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Antisubmarine Warfare Specialist, (SAR) United States Navy, Mayport, FL (1985-1989)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b="1" i="1" u="sng" dirty="0" smtClean="0"/>
              <a:t>EDUCATION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BACHELOR OF SCIENCE DEGREE IN BUSINESS MARKETING, (1991)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University of Maryland, University College, College Park, MD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b="1" i="1" u="sng" dirty="0" smtClean="0"/>
              <a:t>HONORS &amp; AWARDS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Navy Commendation Medal		Armed Forces Expeditionary Medal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Good Conduct Medal			Two Sea Service Ribbons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Meritorious Unit Commendation		Battle “E” Ribbon	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Sailor of the Month			Petty Officer, Second Class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Naval Air Crewman			Search and Rescue Specialist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Kaman 1K Hours Flight Time Award	ASW Specialist Designation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Inactive Secret Clearance 	 	4.0 Evaluations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US Coast Guard Special Ops Ribbon	Naval Air Command, Plane Captain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7543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r>
              <a:rPr lang="en-US" sz="4000" dirty="0" smtClean="0"/>
              <a:t>Preliminary Activities</a:t>
            </a:r>
            <a:endParaRPr lang="ru-RU" sz="4000" dirty="0" smtClean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ko-KR" sz="20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Meet with my </a:t>
            </a:r>
            <a:r>
              <a:rPr lang="en-US" altLang="ko-KR" sz="1400" dirty="0" smtClean="0">
                <a:ea typeface="Gulim" pitchFamily="34" charset="-127"/>
              </a:rPr>
              <a:t>line manager </a:t>
            </a:r>
            <a:r>
              <a:rPr lang="en-US" altLang="ko-KR" sz="1400" dirty="0" smtClean="0">
                <a:ea typeface="Gulim" pitchFamily="34" charset="-127"/>
              </a:rPr>
              <a:t>to prioritize what is expected of me with a specified timeframe, discus the </a:t>
            </a:r>
            <a:r>
              <a:rPr lang="en-US" altLang="ko-KR" sz="1400" dirty="0" smtClean="0">
                <a:ea typeface="Gulim" pitchFamily="34" charset="-127"/>
              </a:rPr>
              <a:t>corporate </a:t>
            </a:r>
            <a:r>
              <a:rPr lang="en-US" altLang="ko-KR" sz="1400" dirty="0" smtClean="0">
                <a:ea typeface="Gulim" pitchFamily="34" charset="-127"/>
              </a:rPr>
              <a:t>accounts and develop initial plan of action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Review past revenue goals within the assigned accounts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Create and study market focus, competitive &amp; S.W.O.T analysis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Schedule and new accounts manager training for new accounts Mgr.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Research </a:t>
            </a:r>
            <a:r>
              <a:rPr lang="en-US" altLang="ko-KR" sz="1400" dirty="0" smtClean="0">
                <a:ea typeface="Gulim" pitchFamily="34" charset="-127"/>
              </a:rPr>
              <a:t>accounts </a:t>
            </a:r>
            <a:r>
              <a:rPr lang="en-US" altLang="ko-KR" sz="1400" dirty="0" smtClean="0">
                <a:ea typeface="Gulim" pitchFamily="34" charset="-127"/>
              </a:rPr>
              <a:t>thoroughly by obtaining any additional /previous information about the accounts from </a:t>
            </a:r>
            <a:r>
              <a:rPr lang="en-US" altLang="ko-KR" sz="1400" dirty="0" smtClean="0">
                <a:ea typeface="Gulim" pitchFamily="34" charset="-127"/>
              </a:rPr>
              <a:t>the </a:t>
            </a:r>
            <a:r>
              <a:rPr lang="en-US" altLang="ko-KR" sz="1400" dirty="0" smtClean="0">
                <a:ea typeface="Gulim" pitchFamily="34" charset="-127"/>
              </a:rPr>
              <a:t>management team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3273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Complete all specified company and services offerings from </a:t>
            </a:r>
            <a:r>
              <a:rPr lang="en-US" altLang="ko-KR" sz="1400" dirty="0" smtClean="0">
                <a:ea typeface="Gulim" pitchFamily="34" charset="-127"/>
              </a:rPr>
              <a:t>my new company</a:t>
            </a:r>
            <a:endParaRPr lang="en-US" altLang="ko-KR" sz="1400" dirty="0" smtClean="0">
              <a:ea typeface="Gulim" pitchFamily="34" charset="-127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Develop sales goals &amp; accounts plans for </a:t>
            </a:r>
            <a:r>
              <a:rPr lang="en-US" altLang="ko-KR" sz="1400" dirty="0">
                <a:ea typeface="Gulim" pitchFamily="34" charset="-127"/>
              </a:rPr>
              <a:t> </a:t>
            </a:r>
            <a:r>
              <a:rPr lang="en-US" altLang="ko-KR" sz="1400" dirty="0" smtClean="0">
                <a:ea typeface="Gulim" pitchFamily="34" charset="-127"/>
              </a:rPr>
              <a:t>prospect accounts </a:t>
            </a:r>
            <a:r>
              <a:rPr lang="en-US" altLang="ko-KR" sz="1400" dirty="0" smtClean="0">
                <a:ea typeface="Gulim" pitchFamily="34" charset="-127"/>
              </a:rPr>
              <a:t>&amp; yearly goals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Continually increase my knowledge of </a:t>
            </a:r>
            <a:r>
              <a:rPr lang="en-US" altLang="ko-KR" sz="1400" dirty="0" smtClean="0">
                <a:ea typeface="Gulim" pitchFamily="34" charset="-127"/>
              </a:rPr>
              <a:t> corporate services </a:t>
            </a:r>
            <a:r>
              <a:rPr lang="en-US" altLang="ko-KR" sz="1400" dirty="0" smtClean="0">
                <a:ea typeface="Gulim" pitchFamily="34" charset="-127"/>
              </a:rPr>
              <a:t>offerings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Meet with my SE’s, Channel Managers and product specialists to build team approach for </a:t>
            </a:r>
            <a:r>
              <a:rPr lang="en-US" altLang="ko-KR" sz="1400" dirty="0" smtClean="0">
                <a:ea typeface="Gulim" pitchFamily="34" charset="-127"/>
              </a:rPr>
              <a:t>house and new prospect accounts</a:t>
            </a: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Meet with fellow </a:t>
            </a:r>
            <a:r>
              <a:rPr lang="en-US" altLang="ko-KR" sz="1400" dirty="0" smtClean="0">
                <a:ea typeface="Gulim" pitchFamily="34" charset="-127"/>
              </a:rPr>
              <a:t>AM’s </a:t>
            </a:r>
            <a:r>
              <a:rPr lang="en-US" altLang="ko-KR" sz="1400" dirty="0" smtClean="0">
                <a:ea typeface="Gulim" pitchFamily="34" charset="-127"/>
              </a:rPr>
              <a:t>&amp; tap into their experiences to help implement ideas that would help make the </a:t>
            </a:r>
            <a:r>
              <a:rPr lang="en-US" altLang="ko-KR" sz="1400" dirty="0" smtClean="0">
                <a:ea typeface="Gulim" pitchFamily="34" charset="-127"/>
              </a:rPr>
              <a:t>accounts </a:t>
            </a:r>
            <a:r>
              <a:rPr lang="en-US" altLang="ko-KR" sz="1400" dirty="0" smtClean="0">
                <a:ea typeface="Gulim" pitchFamily="34" charset="-127"/>
              </a:rPr>
              <a:t>more </a:t>
            </a:r>
            <a:r>
              <a:rPr lang="en-US" altLang="ko-KR" sz="1400" dirty="0" smtClean="0">
                <a:ea typeface="Gulim" pitchFamily="34" charset="-127"/>
              </a:rPr>
              <a:t>productive in areas we have not penetrated</a:t>
            </a: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Prepare partner meetings for intro’s with mngt/AM’s to leverage complete accounts coverage</a:t>
            </a: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Meet with </a:t>
            </a:r>
            <a:r>
              <a:rPr lang="en-US" altLang="ko-KR" sz="1400" dirty="0" smtClean="0">
                <a:ea typeface="Gulim" pitchFamily="34" charset="-127"/>
              </a:rPr>
              <a:t>my line manager to </a:t>
            </a:r>
            <a:r>
              <a:rPr lang="en-US" altLang="ko-KR" sz="1400" dirty="0" smtClean="0">
                <a:ea typeface="Gulim" pitchFamily="34" charset="-127"/>
              </a:rPr>
              <a:t>establish expectations and review travel and forecast, plan and review weekly &amp; bi-weekly requirements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Understand 90-day opportunities already in pipeline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Travel with </a:t>
            </a:r>
            <a:r>
              <a:rPr lang="en-US" altLang="ko-KR" sz="1400" dirty="0" smtClean="0">
                <a:ea typeface="Gulim" pitchFamily="34" charset="-127"/>
              </a:rPr>
              <a:t>my line manager into </a:t>
            </a:r>
            <a:r>
              <a:rPr lang="en-US" altLang="ko-KR" sz="1400" dirty="0" smtClean="0">
                <a:ea typeface="Gulim" pitchFamily="34" charset="-127"/>
              </a:rPr>
              <a:t>accounts for </a:t>
            </a:r>
            <a:r>
              <a:rPr lang="en-US" altLang="ko-KR" sz="1400" dirty="0" smtClean="0">
                <a:ea typeface="Gulim" pitchFamily="34" charset="-127"/>
              </a:rPr>
              <a:t>introductions </a:t>
            </a:r>
            <a:r>
              <a:rPr lang="en-US" altLang="ko-KR" sz="1400" dirty="0" smtClean="0">
                <a:ea typeface="Gulim" pitchFamily="34" charset="-127"/>
              </a:rPr>
              <a:t>and learn all relationships within </a:t>
            </a:r>
            <a:r>
              <a:rPr lang="en-US" altLang="ko-KR" sz="1400" dirty="0" smtClean="0">
                <a:ea typeface="Gulim" pitchFamily="34" charset="-127"/>
              </a:rPr>
              <a:t>accounts and begin to align executive sponsorship where needed</a:t>
            </a:r>
          </a:p>
          <a:p>
            <a:pPr>
              <a:lnSpc>
                <a:spcPct val="80000"/>
              </a:lnSpc>
              <a:defRPr/>
            </a:pPr>
            <a:endParaRPr lang="en-US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ru-RU" sz="1400" dirty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30 Day Activities</a:t>
            </a:r>
          </a:p>
        </p:txBody>
      </p:sp>
    </p:spTree>
    <p:extLst>
      <p:ext uri="{BB962C8B-B14F-4D97-AF65-F5344CB8AC3E}">
        <p14:creationId xmlns:p14="http://schemas.microsoft.com/office/powerpoint/2010/main" val="235814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Identify key decision makers who I need to meet with immediately to continue seamless integration as new AM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Start to develop my new relationships and contacts within </a:t>
            </a:r>
            <a:r>
              <a:rPr lang="en-US" altLang="ko-KR" sz="1400" dirty="0" smtClean="0">
                <a:ea typeface="Gulim" pitchFamily="34" charset="-127"/>
              </a:rPr>
              <a:t>net new and house accounts</a:t>
            </a: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Close out all business initiated by previous AM and follow up with any implementation of services/products: take care of any loose ends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 Attend any and all </a:t>
            </a:r>
            <a:r>
              <a:rPr lang="en-US" altLang="ko-KR" sz="1400" dirty="0" smtClean="0">
                <a:ea typeface="Gulim" pitchFamily="34" charset="-127"/>
              </a:rPr>
              <a:t>Corporate </a:t>
            </a:r>
            <a:r>
              <a:rPr lang="en-US" altLang="ko-KR" sz="1400" dirty="0" smtClean="0">
                <a:ea typeface="Gulim" pitchFamily="34" charset="-127"/>
              </a:rPr>
              <a:t>training </a:t>
            </a:r>
            <a:r>
              <a:rPr lang="en-US" altLang="ko-KR" sz="1400" dirty="0" smtClean="0">
                <a:ea typeface="Gulim" pitchFamily="34" charset="-127"/>
              </a:rPr>
              <a:t>pertaining to my line of business</a:t>
            </a: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Identify &amp; join professional trade associations pertinent to </a:t>
            </a:r>
            <a:r>
              <a:rPr lang="en-US" altLang="ko-KR" sz="1400" dirty="0" smtClean="0">
                <a:ea typeface="Gulim" pitchFamily="34" charset="-127"/>
              </a:rPr>
              <a:t>Corporate accounts</a:t>
            </a: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Participate on weekly commit calls as directed</a:t>
            </a: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34" charset="-127"/>
              </a:rPr>
              <a:t>Begin to prospect old accounts and contacts for new business related to </a:t>
            </a:r>
            <a:r>
              <a:rPr lang="en-US" altLang="ko-KR" sz="1400" dirty="0" smtClean="0">
                <a:ea typeface="Gulim" pitchFamily="34" charset="-127"/>
              </a:rPr>
              <a:t>our offerings</a:t>
            </a: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en-US" altLang="ko-KR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en-US" sz="1400" dirty="0">
              <a:ea typeface="Gulim" pitchFamily="34" charset="-127"/>
            </a:endParaRPr>
          </a:p>
          <a:p>
            <a:pPr>
              <a:lnSpc>
                <a:spcPct val="80000"/>
              </a:lnSpc>
              <a:defRPr/>
            </a:pPr>
            <a:endParaRPr lang="ru-RU" sz="1400" dirty="0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772400" cy="1371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30 Day Activities Continued</a:t>
            </a:r>
          </a:p>
        </p:txBody>
      </p:sp>
    </p:spTree>
    <p:extLst>
      <p:ext uri="{BB962C8B-B14F-4D97-AF65-F5344CB8AC3E}">
        <p14:creationId xmlns:p14="http://schemas.microsoft.com/office/powerpoint/2010/main" val="19578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1400" dirty="0" smtClean="0">
                <a:ea typeface="Gulim" pitchFamily="34" charset="-127"/>
              </a:rPr>
              <a:t>Manage first 30 days of change and review the past months performance</a:t>
            </a:r>
          </a:p>
          <a:p>
            <a:pPr>
              <a:lnSpc>
                <a:spcPct val="80000"/>
              </a:lnSpc>
            </a:pP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400" dirty="0" smtClean="0">
                <a:ea typeface="Gulim" pitchFamily="34" charset="-127"/>
              </a:rPr>
              <a:t>Ensure all plans for first 30 days are completed</a:t>
            </a:r>
          </a:p>
          <a:p>
            <a:pPr>
              <a:lnSpc>
                <a:spcPct val="80000"/>
              </a:lnSpc>
            </a:pP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400" dirty="0" smtClean="0">
                <a:ea typeface="Gulim" pitchFamily="34" charset="-127"/>
              </a:rPr>
              <a:t>Report on progress for the prior 30 days as needed</a:t>
            </a:r>
          </a:p>
          <a:p>
            <a:pPr>
              <a:lnSpc>
                <a:spcPct val="80000"/>
              </a:lnSpc>
            </a:pP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400" dirty="0" smtClean="0">
                <a:ea typeface="Gulim" pitchFamily="34" charset="-127"/>
              </a:rPr>
              <a:t>Continue fine-tune product/service knowledge, activity standards and ops</a:t>
            </a:r>
          </a:p>
          <a:p>
            <a:pPr>
              <a:lnSpc>
                <a:spcPct val="80000"/>
              </a:lnSpc>
            </a:pP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400" dirty="0" smtClean="0">
                <a:ea typeface="Gulim" pitchFamily="34" charset="-127"/>
              </a:rPr>
              <a:t>Work on number of demo’s, procedures, accounts calls that will be needed to meet the </a:t>
            </a:r>
            <a:r>
              <a:rPr lang="en-US" altLang="ko-KR" sz="1400" dirty="0" smtClean="0">
                <a:ea typeface="Gulim" pitchFamily="34" charset="-127"/>
              </a:rPr>
              <a:t> accounts </a:t>
            </a:r>
            <a:r>
              <a:rPr lang="en-US" altLang="ko-KR" sz="1400" dirty="0" smtClean="0">
                <a:ea typeface="Gulim" pitchFamily="34" charset="-127"/>
              </a:rPr>
              <a:t>goals</a:t>
            </a:r>
          </a:p>
          <a:p>
            <a:pPr>
              <a:lnSpc>
                <a:spcPct val="80000"/>
              </a:lnSpc>
            </a:pP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400" dirty="0" smtClean="0">
                <a:ea typeface="Gulim" pitchFamily="34" charset="-127"/>
              </a:rPr>
              <a:t>Continue to have monthly/bi-weekly meetings with Channels &amp; Business partners</a:t>
            </a:r>
          </a:p>
          <a:p>
            <a:pPr>
              <a:lnSpc>
                <a:spcPct val="80000"/>
              </a:lnSpc>
            </a:pP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400" dirty="0" smtClean="0">
                <a:ea typeface="Gulim" pitchFamily="34" charset="-127"/>
              </a:rPr>
              <a:t>Identify OEM’s in </a:t>
            </a:r>
            <a:r>
              <a:rPr lang="en-US" altLang="ko-KR" sz="1400" dirty="0" smtClean="0">
                <a:ea typeface="Gulim" pitchFamily="34" charset="-127"/>
              </a:rPr>
              <a:t>current accounts </a:t>
            </a:r>
            <a:r>
              <a:rPr lang="en-US" altLang="ko-KR" sz="1400" dirty="0" smtClean="0">
                <a:ea typeface="Gulim" pitchFamily="34" charset="-127"/>
              </a:rPr>
              <a:t>and work on partnering opportunities</a:t>
            </a:r>
          </a:p>
          <a:p>
            <a:pPr>
              <a:lnSpc>
                <a:spcPct val="80000"/>
              </a:lnSpc>
            </a:pP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400" dirty="0" smtClean="0">
                <a:ea typeface="Gulim" pitchFamily="34" charset="-127"/>
              </a:rPr>
              <a:t>Continue to travel and meet all contacts within assigned </a:t>
            </a:r>
            <a:r>
              <a:rPr lang="en-US" altLang="ko-KR" sz="1400" dirty="0" smtClean="0">
                <a:ea typeface="Gulim" pitchFamily="34" charset="-127"/>
              </a:rPr>
              <a:t>house accounts</a:t>
            </a: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</a:pPr>
            <a:endParaRPr lang="en-US" altLang="ko-KR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400" dirty="0" smtClean="0">
                <a:ea typeface="Gulim" pitchFamily="34" charset="-127"/>
              </a:rPr>
              <a:t>Continue to close for commitment for further action in the form of follow up meetings, fact finding efforts, introductory rep lunches/meetings</a:t>
            </a:r>
            <a:endParaRPr lang="en-US" sz="1400" dirty="0" smtClean="0">
              <a:ea typeface="Gulim" pitchFamily="34" charset="-127"/>
            </a:endParaRPr>
          </a:p>
          <a:p>
            <a:pPr>
              <a:lnSpc>
                <a:spcPct val="80000"/>
              </a:lnSpc>
            </a:pPr>
            <a:endParaRPr lang="ru-RU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Day Activities 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93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ag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flag</Template>
  <TotalTime>28</TotalTime>
  <Words>1090</Words>
  <Application>Microsoft Office PowerPoint</Application>
  <PresentationFormat>On-screen Show (4:3)</PresentationFormat>
  <Paragraphs>206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</vt:lpstr>
      <vt:lpstr>Trebuchet MS</vt:lpstr>
      <vt:lpstr>flag</vt:lpstr>
      <vt:lpstr>30-60-90 Day Plan </vt:lpstr>
      <vt:lpstr>Nat Evans: USN Veteran  </vt:lpstr>
      <vt:lpstr>PowerPoint Presentation</vt:lpstr>
      <vt:lpstr>PowerPoint Presentation</vt:lpstr>
      <vt:lpstr>PowerPoint Presentation</vt:lpstr>
      <vt:lpstr>Preliminary Activities</vt:lpstr>
      <vt:lpstr>30 Day Activities</vt:lpstr>
      <vt:lpstr>30 Day Activities Continued</vt:lpstr>
      <vt:lpstr>60 Day Activities  </vt:lpstr>
      <vt:lpstr>60 Day Activities Continued  </vt:lpstr>
      <vt:lpstr>90 Day Activities  </vt:lpstr>
      <vt:lpstr>90 Day Activities  Continued</vt:lpstr>
      <vt:lpstr>Quick Recap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30-60-90 Day Plan </dc:title>
  <dc:subject>Template Ready</dc:subject>
  <dc:creator>Nat</dc:creator>
  <cp:keywords>flag</cp:keywords>
  <cp:lastModifiedBy>Nat</cp:lastModifiedBy>
  <cp:revision>6</cp:revision>
  <dcterms:created xsi:type="dcterms:W3CDTF">2012-06-29T17:46:34Z</dcterms:created>
  <dcterms:modified xsi:type="dcterms:W3CDTF">2012-06-29T18:14:44Z</dcterms:modified>
  <cp:category>Flag</cp:category>
</cp:coreProperties>
</file>